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6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7"/>
  </p:notesMasterIdLst>
  <p:sldIdLst>
    <p:sldId id="266" r:id="rId8"/>
    <p:sldId id="275" r:id="rId9"/>
    <p:sldId id="326" r:id="rId10"/>
    <p:sldId id="327" r:id="rId11"/>
    <p:sldId id="330" r:id="rId12"/>
    <p:sldId id="328" r:id="rId13"/>
    <p:sldId id="331" r:id="rId14"/>
    <p:sldId id="329" r:id="rId15"/>
    <p:sldId id="332" r:id="rId16"/>
  </p:sldIdLst>
  <p:sldSz cx="9144000" cy="6858000" type="screen4x3"/>
  <p:notesSz cx="6858000" cy="9144000"/>
  <p:embeddedFontLst>
    <p:embeddedFont>
      <p:font typeface="FlandersArtSans-Bold" panose="00000800000000000000" pitchFamily="2" charset="0"/>
      <p:bold r:id="rId18"/>
    </p:embeddedFont>
    <p:embeddedFont>
      <p:font typeface="FlandersArtSerif-Regular" panose="000005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landersArtSans-Regular" panose="00000500000000000000" pitchFamily="2" charset="0"/>
      <p:regular r:id="rId24"/>
    </p:embeddedFont>
  </p:embeddedFontLst>
  <p:custDataLst>
    <p:tags r:id="rId17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60" y="114"/>
      </p:cViewPr>
      <p:guideLst>
        <p:guide orient="horz" pos="2160"/>
        <p:guide pos="2880"/>
        <p:guide pos="55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tags" Target="tags/tag1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customXml" Target="../customXml/item2.xml" /><Relationship Id="rId20" Type="http://schemas.openxmlformats.org/officeDocument/2006/relationships/font" Target="fonts/font3.fntdata" /><Relationship Id="rId21" Type="http://schemas.openxmlformats.org/officeDocument/2006/relationships/font" Target="fonts/font4.fntdata" /><Relationship Id="rId22" Type="http://schemas.openxmlformats.org/officeDocument/2006/relationships/font" Target="fonts/font5.fntdata" /><Relationship Id="rId23" Type="http://schemas.openxmlformats.org/officeDocument/2006/relationships/font" Target="fonts/font6.fntdata" /><Relationship Id="rId24" Type="http://schemas.openxmlformats.org/officeDocument/2006/relationships/font" Target="fonts/font7.fntdata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customXml" Target="../customXml/item4.xml" /><Relationship Id="rId5" Type="http://schemas.openxmlformats.org/officeDocument/2006/relationships/slideMaster" Target="slideMasters/slideMaster1.xml" /><Relationship Id="rId6" Type="http://schemas.openxmlformats.org/officeDocument/2006/relationships/slideMaster" Target="slideMasters/slideMaster2.xml" /><Relationship Id="rId7" Type="http://schemas.openxmlformats.org/officeDocument/2006/relationships/notesMaster" Target="notesMasters/notes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t>22/06/2017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433596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6" y="288000"/>
            <a:ext cx="2089088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  <a:solidFill>
            <a:schemeClr val="accent2"/>
          </a:solidFill>
        </p:grpSpPr>
        <p:sp>
          <p:nvSpPr>
            <p:cNvPr id="10" name="Rechthoek 9"/>
            <p:cNvSpPr/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accent2"/>
          </a:solidFill>
        </p:grpSpPr>
        <p:sp>
          <p:nvSpPr>
            <p:cNvPr id="8" name="Rechthoek 7"/>
            <p:cNvSpPr/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ct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0" y="288000"/>
            <a:ext cx="1848750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2"/>
          </a:solidFill>
        </p:grpSpPr>
        <p:sp>
          <p:nvSpPr>
            <p:cNvPr id="9" name="Rechthoek 8"/>
            <p:cNvSpPr/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ct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6" y="288122"/>
            <a:ext cx="2089088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ct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t>22/06/2017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1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2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857200"/>
            <a:ext cx="183414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6525"/>
            <a:ext cx="6033505" cy="6265475"/>
            <a:chOff x="288001" y="288000"/>
            <a:chExt cx="6033505" cy="6265475"/>
          </a:xfrm>
          <a:solidFill>
            <a:schemeClr val="accent2"/>
          </a:solidFill>
        </p:grpSpPr>
        <p:sp>
          <p:nvSpPr>
            <p:cNvPr id="12" name="Rechthoek 11"/>
            <p:cNvSpPr/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9" y="286525"/>
            <a:ext cx="1848750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.png" /><Relationship Id="rId11" Type="http://schemas.openxmlformats.org/officeDocument/2006/relationships/image" Target="../media/image6.png" /><Relationship Id="rId12" Type="http://schemas.openxmlformats.org/officeDocument/2006/relationships/image" Target="../media/image7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image" Target="../media/image4.png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t>22/06/2017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ransition/>
  <p:timing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0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t>22/06/2017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ransition/>
  <p:timing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ct val="0"/>
        </a:spcAft>
        <a:buClrTx/>
        <a:buSzPct val="90000"/>
        <a:buFontTx/>
        <a:buBlip>
          <a:blip r:embed="rId5"/>
        </a:buBlip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ct val="0"/>
        </a:spcAft>
        <a:buClrTx/>
        <a:buSzPct val="75000"/>
        <a:buFontTx/>
        <a:buBlip>
          <a:blip r:embed="rId6"/>
        </a:buBlip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ct val="0"/>
        </a:spcAft>
        <a:buClrTx/>
        <a:buSzPct val="85000"/>
        <a:buFontTx/>
        <a:buBlip>
          <a:blip r:embed="rId7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ct val="0"/>
        </a:spcAft>
        <a:buClrTx/>
        <a:buSzPct val="75000"/>
        <a:buFontTx/>
        <a:buBlip>
          <a:blip r:embed="rId8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ct val="0"/>
        </a:spcAft>
        <a:buClrTx/>
        <a:buSzPct val="90000"/>
        <a:buFontTx/>
        <a:buBlip>
          <a:blip r:embed="rId5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937163" y="3417455"/>
            <a:ext cx="5726545" cy="1171118"/>
          </a:xfrm>
        </p:spPr>
        <p:txBody>
          <a:bodyPr/>
          <a:lstStyle/>
          <a:p>
            <a:r>
              <a:rPr lang="nl-BE" err="1"/>
              <a:t>Basisarchiefzorg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76901" y="821495"/>
            <a:ext cx="70804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Archiefzorg in de kunstensector kadert in de ‘principes van goed bestuur’ zoals vastgelegd in het besluit van de Vlaamse regering van 13 december 2013.</a:t>
            </a:r>
          </a:p>
          <a:p>
            <a:endParaRPr lang="nl-BE" sz="2400"/>
          </a:p>
          <a:p>
            <a:r>
              <a:rPr lang="nl-BE" sz="2400"/>
              <a:t>Specifiek voor het Kunstendecreet is bepaald dat organisaties die vanaf 2017 werkingssubsidies ontvangen, een aantal voorwaarden moeten naleven inzake goed bestuur.</a:t>
            </a:r>
          </a:p>
          <a:p>
            <a:endParaRPr lang="nl-BE" sz="2400"/>
          </a:p>
          <a:p>
            <a:r>
              <a:rPr lang="nl-BE" sz="2400"/>
              <a:t>Dit gebeurt gefaseerd, sowieso hebben organisaties de tijd tot 2021 om volledig te voldoen aan de voorwaarden.</a:t>
            </a:r>
          </a:p>
          <a:p>
            <a:endParaRPr lang="nl-BE" sz="2000"/>
          </a:p>
          <a:p>
            <a:endParaRPr lang="nl-BE" sz="2000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58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76901" y="821495"/>
            <a:ext cx="70804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De voorwaarden en regels voor archiefzorg moeten nog worden vastgelegd in een besluit van de Vlaamse regering.</a:t>
            </a:r>
          </a:p>
          <a:p>
            <a:endParaRPr lang="nl-BE" sz="2400"/>
          </a:p>
          <a:p>
            <a:r>
              <a:rPr lang="nl-BE" sz="2400"/>
              <a:t>Startpunt om de voorwaarden te bepalen zijn de richtlijnen voor basisarchiefzorg ontwikkeld door Packed en beschikbaar via de online toolbox TRACKS.</a:t>
            </a:r>
          </a:p>
          <a:p>
            <a:endParaRPr lang="nl-BE" sz="2400"/>
          </a:p>
          <a:p>
            <a:r>
              <a:rPr lang="nl-BE" sz="2400"/>
              <a:t>Daaruit werden voor het actieplan 2017 een aantal vragen gedistilleerd, die vervolgens zullen worden geëvalueerd.</a:t>
            </a:r>
          </a:p>
          <a:p>
            <a:endParaRPr lang="nl-BE" sz="2400"/>
          </a:p>
          <a:p>
            <a:endParaRPr lang="nl-BE" sz="2000"/>
          </a:p>
          <a:p>
            <a:endParaRPr lang="nl-BE" sz="2000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2979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67665" y="960041"/>
            <a:ext cx="7080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De vragen die in het actieplan worden gesteld, zijn:</a:t>
            </a:r>
          </a:p>
          <a:p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Wat is uw visie op de zorg voor uw eigen archief?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Welke acties zult u realiseren voor de zorg van uw archief?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‘Ik zal zorg dragen voor het eigen archief. Voor meer informatie: zie toolbox TRACKS.’ (aankruisvakje)</a:t>
            </a:r>
          </a:p>
          <a:p>
            <a:endParaRPr lang="nl-BE" sz="2000"/>
          </a:p>
          <a:p>
            <a:endParaRPr lang="nl-BE" sz="2000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578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67665" y="960041"/>
            <a:ext cx="7080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De vragen die in het actieplan worden gesteld, zijn:</a:t>
            </a:r>
          </a:p>
          <a:p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Op welke manier draagt u zorg voor het eigen archief? Beschrijf wat u als organisatie wilt doen en bereiken met het beheer van uw archief. Geef aan welke acties u onderneemt om de geschetste doelstelling(en) te realiseren. Welke tijd en middelen voorziet u hiervoor? Voor meer informatie: zie toolbox TRACKS.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Omschrijf waaruit uw archief bestaat.</a:t>
            </a:r>
          </a:p>
          <a:p>
            <a:pPr marL="342900" indent="-342900">
              <a:buFontTx/>
              <a:buChar char="-"/>
            </a:pPr>
            <a:endParaRPr lang="nl-BE" sz="2000"/>
          </a:p>
          <a:p>
            <a:endParaRPr lang="nl-BE" sz="2000"/>
          </a:p>
          <a:p>
            <a:endParaRPr lang="nl-BE" sz="2000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005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58428" y="673713"/>
            <a:ext cx="72836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Om de vragen wat te concretiseren, wordt er een verdere toelichting gegeven met specifiekere vragen:</a:t>
            </a:r>
          </a:p>
          <a:p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Werd er een visie omtrent de archiefzorg geformuleerd?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Werden er doelstellingen en acties voor archiefzorg bepaald?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Werden er afspraken gemaakt met interne en externe medewerkers omtrent archiefzorg?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Werd het archief beschreven?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346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1158428" y="673713"/>
            <a:ext cx="72836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Om de vragen wat te concretiseren, wordt er een verdere toelichting gegeven met specifiekere vragen:</a:t>
            </a:r>
          </a:p>
          <a:p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Worden de documenten in het archief consequent op een logische en werkbare wijze geordend zodat ze vlot raadpleegbaar zijn?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Zijn de rechten op de archiefonderdelen gekend?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Wordt het papieren archief op duurzame wijze bewaard?</a:t>
            </a:r>
          </a:p>
          <a:p>
            <a:pPr marL="342900" indent="-342900">
              <a:buFontTx/>
              <a:buChar char="-"/>
            </a:pPr>
            <a:endParaRPr lang="nl-BE" sz="2400"/>
          </a:p>
          <a:p>
            <a:pPr marL="342900" indent="-342900">
              <a:buFontTx/>
              <a:buChar char="-"/>
            </a:pPr>
            <a:r>
              <a:rPr lang="nl-BE" sz="2400"/>
              <a:t>Wordt het digitale archief op een duurzame wijze bewaard?</a:t>
            </a:r>
          </a:p>
          <a:p>
            <a:endParaRPr lang="nl-BE" sz="2000"/>
          </a:p>
          <a:p>
            <a:endParaRPr lang="nl-BE" sz="2000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31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2752436" y="1172476"/>
            <a:ext cx="6105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Bepalen van de vragen op basis van TRACKS.</a:t>
            </a:r>
          </a:p>
          <a:p>
            <a:endParaRPr lang="nl-BE" sz="2400"/>
          </a:p>
          <a:p>
            <a:r>
              <a:rPr lang="nl-BE" sz="2400"/>
              <a:t>Indiening actieplannen 2017.</a:t>
            </a:r>
          </a:p>
          <a:p>
            <a:endParaRPr lang="nl-BE" sz="2400"/>
          </a:p>
          <a:p>
            <a:r>
              <a:rPr lang="nl-BE" sz="2400"/>
              <a:t>Indiening werkingsverslag 2017.</a:t>
            </a:r>
          </a:p>
          <a:p>
            <a:endParaRPr lang="nl-BE" sz="2400"/>
          </a:p>
          <a:p>
            <a:r>
              <a:rPr lang="nl-BE" sz="2400"/>
              <a:t>De nulmeting wordt opgesteld op basis van de gegevens uit de werkingsverslagen.</a:t>
            </a:r>
          </a:p>
          <a:p>
            <a:endParaRPr lang="nl-BE" sz="2400"/>
          </a:p>
          <a:p>
            <a:r>
              <a:rPr lang="nl-BE" sz="2400"/>
              <a:t>De resultaten van de nulmeting vormen de basis voor een voorstel (voorwaarden en regels voor archiefzorg) aan de minister.</a:t>
            </a:r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1080655" y="397164"/>
            <a:ext cx="68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/>
              <a:t>Timing tot aan de implementatie: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0436" y="1172476"/>
            <a:ext cx="19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2016</a:t>
            </a:r>
          </a:p>
          <a:p>
            <a:endParaRPr lang="nl-BE" sz="2400"/>
          </a:p>
          <a:p>
            <a:r>
              <a:rPr lang="nl-BE" sz="2400"/>
              <a:t>eind 2016</a:t>
            </a:r>
          </a:p>
          <a:p>
            <a:endParaRPr lang="nl-BE" sz="2400"/>
          </a:p>
          <a:p>
            <a:r>
              <a:rPr lang="nl-BE" sz="2400"/>
              <a:t>31 maart 2018</a:t>
            </a:r>
          </a:p>
          <a:p>
            <a:endParaRPr lang="nl-BE" sz="2400"/>
          </a:p>
          <a:p>
            <a:r>
              <a:rPr lang="nl-BE" sz="2400"/>
              <a:t>eind 2018</a:t>
            </a:r>
          </a:p>
          <a:p>
            <a:endParaRPr lang="nl-BE" sz="2400"/>
          </a:p>
          <a:p>
            <a:endParaRPr lang="nl-BE" sz="2400"/>
          </a:p>
          <a:p>
            <a:r>
              <a:rPr lang="nl-BE" sz="2400"/>
              <a:t>eind 2018 - begin 2019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01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kstvak 16"/>
          <p:cNvSpPr txBox="1"/>
          <p:nvPr/>
        </p:nvSpPr>
        <p:spPr>
          <a:xfrm>
            <a:off x="2752436" y="1172476"/>
            <a:ext cx="6105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Beslissing minister.</a:t>
            </a:r>
          </a:p>
          <a:p>
            <a:endParaRPr lang="nl-BE" sz="2400"/>
          </a:p>
          <a:p>
            <a:r>
              <a:rPr lang="nl-BE" sz="2400"/>
              <a:t>Communicatie naar de kunstensector (uiterste indiendatum van het actieplan 2021 is in het najaar).</a:t>
            </a:r>
          </a:p>
          <a:p>
            <a:endParaRPr lang="nl-BE" sz="2400"/>
          </a:p>
          <a:p>
            <a:r>
              <a:rPr lang="nl-BE" sz="2400"/>
              <a:t>Criteria inzake archiefzorg zoals beslist door de minister worden in dit werkingsjaar voor het eerst toegepast.</a:t>
            </a:r>
          </a:p>
          <a:p>
            <a:endParaRPr lang="nl-BE" sz="2400"/>
          </a:p>
          <a:p>
            <a:r>
              <a:rPr lang="nl-BE" sz="2400"/>
              <a:t>Uiterste indiendatum werkingsverslag 2021: vanaf dan eerste evaluatie.</a:t>
            </a:r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1080655" y="397164"/>
            <a:ext cx="68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/>
              <a:t>Timing tot aan de implementatie: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0436" y="1172476"/>
            <a:ext cx="203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eind 2019</a:t>
            </a:r>
          </a:p>
          <a:p>
            <a:endParaRPr lang="nl-BE" sz="2400"/>
          </a:p>
          <a:p>
            <a:r>
              <a:rPr lang="nl-BE" sz="2400"/>
              <a:t>voorjaar 2020</a:t>
            </a:r>
          </a:p>
          <a:p>
            <a:endParaRPr lang="nl-BE" sz="2400"/>
          </a:p>
          <a:p>
            <a:endParaRPr lang="nl-BE" sz="2400"/>
          </a:p>
          <a:p>
            <a:endParaRPr lang="nl-BE" sz="2400"/>
          </a:p>
          <a:p>
            <a:r>
              <a:rPr lang="nl-BE" sz="2400"/>
              <a:t>Werkingsjaar 2021</a:t>
            </a:r>
          </a:p>
          <a:p>
            <a:endParaRPr lang="nl-BE" sz="2400"/>
          </a:p>
          <a:p>
            <a:endParaRPr lang="nl-BE" sz="2400"/>
          </a:p>
          <a:p>
            <a:r>
              <a:rPr lang="nl-BE" sz="2400"/>
              <a:t>31 maart 2022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3722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r="http://schemas.openxmlformats.org/officeDocument/2006/relationships" xmlns:a="http://schemas.openxmlformats.org/drawingml/2006/main" name="Presentatie_VO_V6">
  <a:themeElements>
    <a:clrScheme name="Departement CJSM">
      <a:dk1>
        <a:srgbClr val="1B8A8C"/>
      </a:dk1>
      <a:lt1>
        <a:sysClr val="window" lastClr="FFFFFF"/>
      </a:lt1>
      <a:dk2>
        <a:srgbClr val="6B6B23"/>
      </a:dk2>
      <a:lt2>
        <a:srgbClr val="F6F5F3"/>
      </a:lt2>
      <a:accent1>
        <a:srgbClr val="DB5413"/>
      </a:accent1>
      <a:accent2>
        <a:srgbClr val="1B8A8C"/>
      </a:accent2>
      <a:accent3>
        <a:srgbClr val="6B6B23"/>
      </a:accent3>
      <a:accent4>
        <a:srgbClr val="DB5413"/>
      </a:accent4>
      <a:accent5>
        <a:srgbClr val="373636"/>
      </a:accent5>
      <a:accent6>
        <a:srgbClr val="FFF200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Arial"/>
        <a:cs typeface="Arial"/>
      </a:majorFont>
      <a:minorFont>
        <a:latin typeface="FlandersArtSerif-Regular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e_DeptCJSM.potx [Alleen-lezen]" id="{616420C8-69BE-431C-A879-BCDE33B92AE4}" vid="{4CB94B07-537C-4ED5-A33B-4E73CD877E9B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Aangepast ontwerp">
  <a:themeElements>
    <a:clrScheme name="Departement CJSM">
      <a:dk1>
        <a:srgbClr val="1B8A8C"/>
      </a:dk1>
      <a:lt1>
        <a:sysClr val="window" lastClr="FFFFFF"/>
      </a:lt1>
      <a:dk2>
        <a:srgbClr val="6B6B23"/>
      </a:dk2>
      <a:lt2>
        <a:srgbClr val="F6F5F3"/>
      </a:lt2>
      <a:accent1>
        <a:srgbClr val="DB5413"/>
      </a:accent1>
      <a:accent2>
        <a:srgbClr val="1B8A8C"/>
      </a:accent2>
      <a:accent3>
        <a:srgbClr val="6B6B23"/>
      </a:accent3>
      <a:accent4>
        <a:srgbClr val="DB5413"/>
      </a:accent4>
      <a:accent5>
        <a:srgbClr val="373636"/>
      </a:accent5>
      <a:accent6>
        <a:srgbClr val="FFF200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Arial"/>
        <a:cs typeface="Arial"/>
      </a:majorFont>
      <a:minorFont>
        <a:latin typeface="FlandersArtSerif-Regular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e_DeptCJSM.potx [Alleen-lezen]" id="{616420C8-69BE-431C-A879-BCDE33B92AE4}" vid="{FBAFEF22-DE69-42FE-91BB-93AC0224A3E5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a3954e75-0996-4546-927b-16a7d0d900d2">2017-03-20T13:36:17+00:00</Datum>
    <g947732c196c43489c888c6153600d24 xmlns="ef674948-56f7-422f-b15d-878f9e21de41">
      <Terms xmlns="http://schemas.microsoft.com/office/infopath/2007/PartnerControls"/>
    </g947732c196c43489c888c6153600d24>
    <Periode xmlns="a3954e75-0996-4546-927b-16a7d0d900d2" xsi:nil="true"/>
    <Jaar xmlns="a3954e75-0996-4546-927b-16a7d0d900d2">2017</Jaar>
    <BronLibrary xmlns="a3954e75-0996-4546-927b-16a7d0d900d2">Kleine Thema's</BronLibrary>
    <CategoryDescription xmlns="http://schemas.microsoft.com/sharepoint.v3" xsi:nil="true"/>
    <TaxCatchAll xmlns="9a9ec0f0-7796-43d0-ac1f-4c8c46ee0bd1"/>
    <_dlc_DocId xmlns="a3954e75-0996-4546-927b-16a7d0d900d2">WUCUWH5ZS3EZ-2019637068-4</_dlc_DocId>
    <_dlc_DocIdUrl xmlns="a3954e75-0996-4546-927b-16a7d0d900d2">
      <Url>https://vlaamseoverheid.sharepoint.com/sites/media/it/_layouts/15/DocIdRedir.aspx?ID=WUCUWH5ZS3EZ-2019637068-4</Url>
      <Description>WUCUWH5ZS3EZ-2019637068-4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andleiding" ma:contentTypeID="0x010100280C8F3AD8791E48BC9C34AE10E086601A00A54186A561E1D64BAE7C16802FC27F7B" ma:contentTypeVersion="10" ma:contentTypeDescription="" ma:contentTypeScope="" ma:versionID="ffa18cadf02e4c32573c5ba0bfbc2aa2">
  <xsd:schema xmlns:xsd="http://www.w3.org/2001/XMLSchema" xmlns:xs="http://www.w3.org/2001/XMLSchema" xmlns:p="http://schemas.microsoft.com/office/2006/metadata/properties" xmlns:ns2="a3954e75-0996-4546-927b-16a7d0d900d2" xmlns:ns3="http://schemas.microsoft.com/sharepoint.v3" xmlns:ns4="ef674948-56f7-422f-b15d-878f9e21de41" xmlns:ns5="9a9ec0f0-7796-43d0-ac1f-4c8c46ee0bd1" targetNamespace="http://schemas.microsoft.com/office/2006/metadata/properties" ma:root="true" ma:fieldsID="2e11d798eb86b6de1a71c9d7a4fcc0da" ns2:_="" ns3:_="" ns4:_="" ns5:_="">
    <xsd:import namespace="a3954e75-0996-4546-927b-16a7d0d900d2"/>
    <xsd:import namespace="http://schemas.microsoft.com/sharepoint.v3"/>
    <xsd:import namespace="ef674948-56f7-422f-b15d-878f9e21de41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Periode" minOccurs="0"/>
                <xsd:element ref="ns2:Datum" minOccurs="0"/>
                <xsd:element ref="ns3:CategoryDescription" minOccurs="0"/>
                <xsd:element ref="ns2:BronLibrary" minOccurs="0"/>
                <xsd:element ref="ns2:_dlc_DocId" minOccurs="0"/>
                <xsd:element ref="ns2:_dlc_DocIdUrl" minOccurs="0"/>
                <xsd:element ref="ns2:_dlc_DocIdPersistId" minOccurs="0"/>
                <xsd:element ref="ns4:g947732c196c43489c888c6153600d24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54e75-0996-4546-927b-16a7d0d900d2" elementFormDefault="qualified">
    <xsd:import namespace="http://schemas.microsoft.com/office/2006/documentManagement/types"/>
    <xsd:import namespace="http://schemas.microsoft.com/office/infopath/2007/PartnerControls"/>
    <xsd:element name="Jaar" ma:index="1" nillable="true" ma:displayName="Jaar" ma:default="2017" ma:internalName="Jaar">
      <xsd:simpleType>
        <xsd:restriction base="dms:Text">
          <xsd:maxLength value="255"/>
        </xsd:restriction>
      </xsd:simpleType>
    </xsd:element>
    <xsd:element name="Periode" ma:index="2" nillable="true" ma:displayName="Periode" ma:format="Dropdown" ma:internalName="Periode">
      <xsd:simpleType>
        <xsd:union memberTypes="dms:Text">
          <xsd:simpleType>
            <xsd:restriction base="dms:Choice">
              <xsd:enumeration value="2016-2017"/>
              <xsd:enumeration value="2017-2018"/>
              <xsd:enumeration value="2018-2019"/>
            </xsd:restriction>
          </xsd:simpleType>
        </xsd:union>
      </xsd:simpleType>
    </xsd:element>
    <xsd:element name="Datum" ma:index="3" nillable="true" ma:displayName="Datum" ma:default="[today]" ma:format="DateOnly" ma:internalName="Datum">
      <xsd:simpleType>
        <xsd:restriction base="dms:DateTime"/>
      </xsd:simpleType>
    </xsd:element>
    <xsd:element name="BronLibrary" ma:index="5" nillable="true" ma:displayName="BronLibrary" ma:default="Kleine Thema's" ma:hidden="true" ma:internalName="BronLibrary" ma:readOnly="false">
      <xsd:simpleType>
        <xsd:restriction base="dms:Text">
          <xsd:maxLength value="255"/>
        </xsd:restriction>
      </xsd:simpleType>
    </xsd:element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4" nillable="true" ma:displayName="Beschrijving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74948-56f7-422f-b15d-878f9e21de41" elementFormDefault="qualified">
    <xsd:import namespace="http://schemas.microsoft.com/office/2006/documentManagement/types"/>
    <xsd:import namespace="http://schemas.microsoft.com/office/infopath/2007/PartnerControls"/>
    <xsd:element name="g947732c196c43489c888c6153600d24" ma:index="17" nillable="true" ma:taxonomy="true" ma:internalName="g947732c196c43489c888c6153600d24" ma:taxonomyFieldName="Meta_IT" ma:displayName="Label(s)" ma:default="" ma:fieldId="{0947732c-196c-4348-9c88-8c6153600d24}" ma:taxonomyMulti="true" ma:sspId="49ca8161-7180-459b-a0ef-1a71cf6ffea5" ma:termSetId="96fe1a7a-efb8-41d1-91e3-376fb74ee4ad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description="" ma:hidden="true" ma:list="{c658d6c2-aeb5-4394-b88e-7fd1586b07a7}" ma:internalName="TaxCatchAll" ma:showField="CatchAllData" ma:web="a3954e75-0996-4546-927b-16a7d0d90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681DBB-0137-4A12-861A-5E1A8CD3519D}">
  <ds:schemaRefs>
    <ds:schemaRef ds:uri="9a9ec0f0-7796-43d0-ac1f-4c8c46ee0bd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ef674948-56f7-422f-b15d-878f9e21de41"/>
    <ds:schemaRef ds:uri="a3954e75-0996-4546-927b-16a7d0d900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BA2380-3B6F-4DBC-9E63-70E92989E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54e75-0996-4546-927b-16a7d0d900d2"/>
    <ds:schemaRef ds:uri="http://schemas.microsoft.com/sharepoint.v3"/>
    <ds:schemaRef ds:uri="ef674948-56f7-422f-b15d-878f9e21de41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455774-3114-4CC0-820E-90619130F2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69580F-0CE1-4D31-9927-A0991476AB3E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44</Paragraphs>
  <Slides>9</Slides>
  <Notes>1</Notes>
  <TotalTime>156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7">
      <vt:lpstr>Arial</vt:lpstr>
      <vt:lpstr>FlandersArtSans-Medium</vt:lpstr>
      <vt:lpstr>FlandersArtSerif-Regular</vt:lpstr>
      <vt:lpstr>FlandersArtSans-Regular</vt:lpstr>
      <vt:lpstr>FlandersArtSans-Bold</vt:lpstr>
      <vt:lpstr>Calibri</vt:lpstr>
      <vt:lpstr>Calibri Light</vt:lpstr>
      <vt:lpstr>Presentatie_VO_V6</vt:lpstr>
      <vt:lpstr>Basisarchiefzorg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Sharepoint</dc:title>
  <cp:revision>17</cp:revision>
  <dcterms:modified xsi:type="dcterms:W3CDTF">2020-11-18T13:15:06Z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dlc_DocIdItemGuid">
    <vt:lpwstr>705fe1c2-cf04-4612-82f4-3468ec5cff23</vt:lpwstr>
  </property>
  <property fmtid="{D5CDD505-2E9C-101B-9397-08002B2CF9AE}" pid="3" name="ContentTypeId">
    <vt:lpwstr>0x010100280C8F3AD8791E48BC9C34AE10E086601A00A54186A561E1D64BAE7C16802FC27F7B</vt:lpwstr>
  </property>
  <property fmtid="{D5CDD505-2E9C-101B-9397-08002B2CF9AE}" pid="4" name="Meta_IT">
    <vt:lpwstr/>
  </property>
</Properties>
</file>