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9" r:id="rId10"/>
    <p:sldId id="270" r:id="rId11"/>
    <p:sldId id="268" r:id="rId12"/>
    <p:sldId id="273" r:id="rId13"/>
    <p:sldId id="272" r:id="rId14"/>
    <p:sldId id="264" r:id="rId15"/>
    <p:sldId id="265" r:id="rId16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A2EE-D8F1-4C58-8702-2742C2AE8ECF}" type="datetimeFigureOut">
              <a:rPr lang="nl-BE" smtClean="0"/>
              <a:t>14/03/2017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1D8E-B422-4267-8D36-EFC049F7F65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26486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A2EE-D8F1-4C58-8702-2742C2AE8ECF}" type="datetimeFigureOut">
              <a:rPr lang="nl-BE" smtClean="0"/>
              <a:t>14/03/2017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1D8E-B422-4267-8D36-EFC049F7F65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94982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A2EE-D8F1-4C58-8702-2742C2AE8ECF}" type="datetimeFigureOut">
              <a:rPr lang="nl-BE" smtClean="0"/>
              <a:t>14/03/2017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1D8E-B422-4267-8D36-EFC049F7F65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36211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A2EE-D8F1-4C58-8702-2742C2AE8ECF}" type="datetimeFigureOut">
              <a:rPr lang="nl-BE" smtClean="0"/>
              <a:t>14/03/2017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1D8E-B422-4267-8D36-EFC049F7F65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73332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A2EE-D8F1-4C58-8702-2742C2AE8ECF}" type="datetimeFigureOut">
              <a:rPr lang="nl-BE" smtClean="0"/>
              <a:t>14/03/2017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1D8E-B422-4267-8D36-EFC049F7F65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39931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A2EE-D8F1-4C58-8702-2742C2AE8ECF}" type="datetimeFigureOut">
              <a:rPr lang="nl-BE" smtClean="0"/>
              <a:t>14/03/2017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1D8E-B422-4267-8D36-EFC049F7F65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45368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A2EE-D8F1-4C58-8702-2742C2AE8ECF}" type="datetimeFigureOut">
              <a:rPr lang="nl-BE" smtClean="0"/>
              <a:t>14/03/2017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1D8E-B422-4267-8D36-EFC049F7F65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35171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A2EE-D8F1-4C58-8702-2742C2AE8ECF}" type="datetimeFigureOut">
              <a:rPr lang="nl-BE" smtClean="0"/>
              <a:t>14/03/2017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1D8E-B422-4267-8D36-EFC049F7F65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29368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A2EE-D8F1-4C58-8702-2742C2AE8ECF}" type="datetimeFigureOut">
              <a:rPr lang="nl-BE" smtClean="0"/>
              <a:t>14/03/2017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1D8E-B422-4267-8D36-EFC049F7F65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46287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A2EE-D8F1-4C58-8702-2742C2AE8ECF}" type="datetimeFigureOut">
              <a:rPr lang="nl-BE" smtClean="0"/>
              <a:t>14/03/2017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1D8E-B422-4267-8D36-EFC049F7F65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6275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A2EE-D8F1-4C58-8702-2742C2AE8ECF}" type="datetimeFigureOut">
              <a:rPr lang="nl-BE" smtClean="0"/>
              <a:t>14/03/2017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1D8E-B422-4267-8D36-EFC049F7F65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6657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6A2EE-D8F1-4C58-8702-2742C2AE8ECF}" type="datetimeFigureOut">
              <a:rPr lang="nl-BE" smtClean="0"/>
              <a:t>14/03/2017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D1D8E-B422-4267-8D36-EFC049F7F65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24703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CENTRUM KUNSTARCHIEVEN VLAANDEREN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 smtClean="0"/>
              <a:t>Situering sneuvelnota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571302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TAAKVERDELING CKV – M HKA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l-BE" dirty="0" smtClean="0"/>
              <a:t>Centrum Kunstarchieven</a:t>
            </a:r>
          </a:p>
          <a:p>
            <a:pPr>
              <a:buFontTx/>
              <a:buChar char="-"/>
            </a:pPr>
            <a:r>
              <a:rPr lang="nl-BE" dirty="0" smtClean="0"/>
              <a:t>Vrijwaart archieven</a:t>
            </a:r>
          </a:p>
          <a:p>
            <a:pPr>
              <a:buFontTx/>
              <a:buChar char="-"/>
            </a:pPr>
            <a:r>
              <a:rPr lang="nl-BE" dirty="0" smtClean="0"/>
              <a:t>Documenteert en begeleidt nalatenschappen;</a:t>
            </a:r>
          </a:p>
          <a:p>
            <a:pPr>
              <a:buFontTx/>
              <a:buChar char="-"/>
            </a:pPr>
            <a:r>
              <a:rPr lang="nl-BE" dirty="0" smtClean="0"/>
              <a:t>Stimuleert </a:t>
            </a:r>
            <a:r>
              <a:rPr lang="nl-BE" dirty="0" err="1" smtClean="0"/>
              <a:t>contextualisering</a:t>
            </a:r>
            <a:r>
              <a:rPr lang="nl-BE" dirty="0" smtClean="0"/>
              <a:t>;</a:t>
            </a:r>
          </a:p>
          <a:p>
            <a:pPr>
              <a:buFontTx/>
              <a:buChar char="-"/>
            </a:pPr>
            <a:r>
              <a:rPr lang="nl-BE" dirty="0" smtClean="0"/>
              <a:t>Bewaart sleutelarchieven vanuit zijn museale project;</a:t>
            </a:r>
          </a:p>
          <a:p>
            <a:pPr>
              <a:buFontTx/>
              <a:buChar char="-"/>
            </a:pPr>
            <a:r>
              <a:rPr lang="nl-BE" dirty="0" err="1" smtClean="0"/>
              <a:t>Contextualiseert</a:t>
            </a:r>
            <a:r>
              <a:rPr lang="nl-BE" dirty="0" smtClean="0"/>
              <a:t> de archieven die het bewaart;</a:t>
            </a:r>
          </a:p>
          <a:p>
            <a:pPr>
              <a:buFontTx/>
              <a:buChar char="-"/>
            </a:pPr>
            <a:r>
              <a:rPr lang="nl-BE" dirty="0" smtClean="0"/>
              <a:t>Organiseert kleine presentaties van deze sleutelarchieven;</a:t>
            </a:r>
          </a:p>
          <a:p>
            <a:pPr>
              <a:buFontTx/>
              <a:buChar char="-"/>
            </a:pPr>
            <a:r>
              <a:rPr lang="nl-BE" dirty="0" smtClean="0"/>
              <a:t>Verwerft, ontwikkelt en deelt expertise</a:t>
            </a:r>
          </a:p>
          <a:p>
            <a:pPr marL="0" indent="0">
              <a:buNone/>
            </a:pPr>
            <a:endParaRPr lang="nl-BE" dirty="0"/>
          </a:p>
          <a:p>
            <a:r>
              <a:rPr lang="nl-BE" dirty="0" smtClean="0"/>
              <a:t>M HKA</a:t>
            </a:r>
          </a:p>
          <a:p>
            <a:pPr>
              <a:buFontTx/>
              <a:buChar char="-"/>
            </a:pPr>
            <a:r>
              <a:rPr lang="nl-BE" dirty="0" smtClean="0"/>
              <a:t>Verzamelt kunstwerken;</a:t>
            </a:r>
          </a:p>
          <a:p>
            <a:pPr>
              <a:buFontTx/>
              <a:buChar char="-"/>
            </a:pPr>
            <a:r>
              <a:rPr lang="nl-BE" dirty="0" err="1" smtClean="0"/>
              <a:t>Contextualiseert</a:t>
            </a:r>
            <a:r>
              <a:rPr lang="nl-BE" dirty="0" smtClean="0"/>
              <a:t> de collectie;</a:t>
            </a:r>
          </a:p>
          <a:p>
            <a:pPr>
              <a:buFontTx/>
              <a:buChar char="-"/>
            </a:pPr>
            <a:r>
              <a:rPr lang="nl-BE" dirty="0" smtClean="0"/>
              <a:t>Organiseert presentaties;</a:t>
            </a:r>
          </a:p>
          <a:p>
            <a:pPr>
              <a:buFontTx/>
              <a:buChar char="-"/>
            </a:pPr>
            <a:r>
              <a:rPr lang="nl-BE" dirty="0" smtClean="0"/>
              <a:t>Verwerft, ontwikkelt en deelt expertise op alle onderdelen van de werking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165778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DOELSTELLINGEN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nl-BE" b="1" dirty="0" smtClean="0">
                <a:ea typeface="Calibri"/>
                <a:cs typeface="Times New Roman"/>
              </a:rPr>
              <a:t>4 </a:t>
            </a:r>
            <a:r>
              <a:rPr lang="nl-BE" b="1" dirty="0">
                <a:ea typeface="Calibri"/>
                <a:cs typeface="Times New Roman"/>
              </a:rPr>
              <a:t>afgetekende </a:t>
            </a:r>
            <a:r>
              <a:rPr lang="nl-BE" b="1" dirty="0" smtClean="0">
                <a:ea typeface="Calibri"/>
                <a:cs typeface="Times New Roman"/>
              </a:rPr>
              <a:t>clusters:</a:t>
            </a:r>
          </a:p>
          <a:p>
            <a:pPr marL="0" indent="0">
              <a:spcAft>
                <a:spcPts val="0"/>
              </a:spcAft>
              <a:buNone/>
            </a:pPr>
            <a:endParaRPr lang="nl-BE" dirty="0">
              <a:ea typeface="Calibri"/>
              <a:cs typeface="Times New Roman"/>
            </a:endParaRPr>
          </a:p>
          <a:p>
            <a:pPr lvl="0">
              <a:buFont typeface="+mj-lt"/>
              <a:buAutoNum type="arabicPeriod"/>
            </a:pPr>
            <a:r>
              <a:rPr lang="nl-BE" dirty="0">
                <a:ea typeface="Calibri"/>
                <a:cs typeface="Times New Roman"/>
              </a:rPr>
              <a:t>Het veld: </a:t>
            </a:r>
            <a:r>
              <a:rPr lang="nl-BE" dirty="0" err="1" smtClean="0">
                <a:ea typeface="Calibri"/>
                <a:cs typeface="Times New Roman"/>
              </a:rPr>
              <a:t>CKaV</a:t>
            </a:r>
            <a:r>
              <a:rPr lang="nl-BE" dirty="0" smtClean="0">
                <a:ea typeface="Calibri"/>
                <a:cs typeface="Times New Roman"/>
              </a:rPr>
              <a:t> </a:t>
            </a:r>
            <a:r>
              <a:rPr lang="nl-BE" dirty="0">
                <a:ea typeface="Calibri"/>
                <a:cs typeface="Times New Roman"/>
              </a:rPr>
              <a:t>monitort en stimuleert de ontwikkeling van het veld van </a:t>
            </a:r>
            <a:r>
              <a:rPr lang="nl-BE" dirty="0" err="1">
                <a:ea typeface="Calibri"/>
                <a:cs typeface="Times New Roman"/>
              </a:rPr>
              <a:t>kunstarchiefvormers</a:t>
            </a:r>
            <a:r>
              <a:rPr lang="nl-BE" dirty="0">
                <a:ea typeface="Calibri"/>
                <a:cs typeface="Times New Roman"/>
              </a:rPr>
              <a:t> en erfgoedgemeenschappen</a:t>
            </a:r>
            <a:r>
              <a:rPr lang="nl-BE" dirty="0" smtClean="0">
                <a:ea typeface="Calibri"/>
                <a:cs typeface="Times New Roman"/>
              </a:rPr>
              <a:t>;</a:t>
            </a:r>
          </a:p>
          <a:p>
            <a:pPr lvl="0">
              <a:buFont typeface="+mj-lt"/>
              <a:buAutoNum type="arabicPeriod"/>
            </a:pPr>
            <a:endParaRPr lang="nl-BE" dirty="0">
              <a:ea typeface="Calibri"/>
              <a:cs typeface="Times New Roman"/>
            </a:endParaRPr>
          </a:p>
          <a:p>
            <a:pPr lvl="0">
              <a:buFont typeface="+mj-lt"/>
              <a:buAutoNum type="arabicPeriod"/>
            </a:pPr>
            <a:r>
              <a:rPr lang="nl-BE" dirty="0">
                <a:ea typeface="Calibri"/>
                <a:cs typeface="Times New Roman"/>
              </a:rPr>
              <a:t>Expertise: </a:t>
            </a:r>
            <a:r>
              <a:rPr lang="nl-BE" dirty="0" err="1">
                <a:ea typeface="Calibri"/>
                <a:cs typeface="Times New Roman"/>
              </a:rPr>
              <a:t>CKaV</a:t>
            </a:r>
            <a:r>
              <a:rPr lang="nl-BE" dirty="0">
                <a:ea typeface="Calibri"/>
                <a:cs typeface="Times New Roman"/>
              </a:rPr>
              <a:t> deelt expertise op het vlak van kunstarchieven en nalatenschappen, brengt deze daartoe samen en stimuleert zo nodig de ontwikkeling ervan</a:t>
            </a:r>
            <a:r>
              <a:rPr lang="nl-BE" dirty="0" smtClean="0">
                <a:ea typeface="Calibri"/>
                <a:cs typeface="Times New Roman"/>
              </a:rPr>
              <a:t>;</a:t>
            </a:r>
          </a:p>
          <a:p>
            <a:pPr lvl="0">
              <a:buFont typeface="+mj-lt"/>
              <a:buAutoNum type="arabicPeriod"/>
            </a:pPr>
            <a:endParaRPr lang="nl-BE" dirty="0">
              <a:ea typeface="Calibri"/>
              <a:cs typeface="Times New Roman"/>
            </a:endParaRPr>
          </a:p>
          <a:p>
            <a:pPr lvl="0">
              <a:buFont typeface="+mj-lt"/>
              <a:buAutoNum type="arabicPeriod"/>
            </a:pPr>
            <a:r>
              <a:rPr lang="nl-BE" dirty="0">
                <a:ea typeface="Calibri"/>
                <a:cs typeface="Times New Roman"/>
              </a:rPr>
              <a:t>Ondersteunen van archiefvormers en beheerders: </a:t>
            </a:r>
            <a:r>
              <a:rPr lang="nl-BE" dirty="0" err="1">
                <a:ea typeface="Calibri"/>
                <a:cs typeface="Times New Roman"/>
              </a:rPr>
              <a:t>CKaV</a:t>
            </a:r>
            <a:r>
              <a:rPr lang="nl-BE" dirty="0">
                <a:ea typeface="Calibri"/>
                <a:cs typeface="Times New Roman"/>
              </a:rPr>
              <a:t> ondersteunt archiefvormers van nalatenschappen in samenhang met het waarderingskader</a:t>
            </a:r>
            <a:r>
              <a:rPr lang="nl-BE" dirty="0" smtClean="0">
                <a:ea typeface="Calibri"/>
                <a:cs typeface="Times New Roman"/>
              </a:rPr>
              <a:t>;</a:t>
            </a:r>
          </a:p>
          <a:p>
            <a:pPr lvl="0">
              <a:buFont typeface="+mj-lt"/>
              <a:buAutoNum type="arabicPeriod"/>
            </a:pPr>
            <a:endParaRPr lang="nl-BE" dirty="0">
              <a:ea typeface="Calibri"/>
              <a:cs typeface="Times New Roman"/>
            </a:endParaRPr>
          </a:p>
          <a:p>
            <a:pPr lvl="0">
              <a:buFont typeface="+mj-lt"/>
              <a:buAutoNum type="arabicPeriod"/>
            </a:pPr>
            <a:r>
              <a:rPr lang="nl-BE" dirty="0">
                <a:ea typeface="Calibri"/>
                <a:cs typeface="Times New Roman"/>
              </a:rPr>
              <a:t>Valoriseren: </a:t>
            </a:r>
            <a:r>
              <a:rPr lang="nl-BE" dirty="0" err="1">
                <a:ea typeface="Calibri"/>
                <a:cs typeface="Times New Roman"/>
              </a:rPr>
              <a:t>CKaV</a:t>
            </a:r>
            <a:r>
              <a:rPr lang="nl-BE" dirty="0">
                <a:ea typeface="Calibri"/>
                <a:cs typeface="Times New Roman"/>
              </a:rPr>
              <a:t> ontsluit kunstarchieven en </a:t>
            </a:r>
            <a:r>
              <a:rPr lang="nl-BE" dirty="0" err="1">
                <a:ea typeface="Calibri"/>
                <a:cs typeface="Times New Roman"/>
              </a:rPr>
              <a:t>estates</a:t>
            </a:r>
            <a:r>
              <a:rPr lang="nl-BE" dirty="0">
                <a:ea typeface="Calibri"/>
                <a:cs typeface="Times New Roman"/>
              </a:rPr>
              <a:t> duurzaam, maakt ze zichtbaar en valoriseert daarmee hun relevantie voor en in de samenleving;</a:t>
            </a:r>
          </a:p>
          <a:p>
            <a:pPr marL="0" indent="0">
              <a:spcAft>
                <a:spcPts val="0"/>
              </a:spcAft>
              <a:buNone/>
            </a:pPr>
            <a:r>
              <a:rPr lang="nl-BE" dirty="0">
                <a:ea typeface="Calibri"/>
                <a:cs typeface="Times New Roman"/>
              </a:rPr>
              <a:t> 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635646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MENSEN EN MIDDELEN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BE" dirty="0" smtClean="0"/>
              <a:t>Volgende functies:</a:t>
            </a:r>
          </a:p>
          <a:p>
            <a:r>
              <a:rPr lang="nl-BE" dirty="0" smtClean="0"/>
              <a:t>Coördinator/communicatiemanager – 1vte</a:t>
            </a:r>
          </a:p>
          <a:p>
            <a:r>
              <a:rPr lang="nl-BE" dirty="0" smtClean="0"/>
              <a:t>Onderzoeker – 0,5 </a:t>
            </a:r>
            <a:r>
              <a:rPr lang="nl-BE" dirty="0" err="1" smtClean="0"/>
              <a:t>vte</a:t>
            </a:r>
            <a:endParaRPr lang="nl-BE" dirty="0" smtClean="0"/>
          </a:p>
          <a:p>
            <a:r>
              <a:rPr lang="nl-BE" dirty="0" smtClean="0"/>
              <a:t>Consulent archieven – 1 </a:t>
            </a:r>
            <a:r>
              <a:rPr lang="nl-BE" dirty="0" err="1" smtClean="0"/>
              <a:t>vte</a:t>
            </a:r>
            <a:endParaRPr lang="nl-BE" dirty="0" smtClean="0"/>
          </a:p>
          <a:p>
            <a:r>
              <a:rPr lang="nl-BE" dirty="0" smtClean="0"/>
              <a:t>Consulent nalatenschappen – 0,5 </a:t>
            </a:r>
            <a:r>
              <a:rPr lang="nl-BE" dirty="0" err="1" smtClean="0"/>
              <a:t>vte</a:t>
            </a:r>
            <a:endParaRPr lang="nl-BE" dirty="0" smtClean="0"/>
          </a:p>
          <a:p>
            <a:r>
              <a:rPr lang="nl-BE" dirty="0" smtClean="0"/>
              <a:t>Contentmanager/beheerder databanken – 1 </a:t>
            </a:r>
            <a:r>
              <a:rPr lang="nl-BE" dirty="0" err="1" smtClean="0"/>
              <a:t>vte</a:t>
            </a:r>
            <a:endParaRPr lang="nl-BE" dirty="0" smtClean="0"/>
          </a:p>
          <a:p>
            <a:r>
              <a:rPr lang="nl-BE" dirty="0" smtClean="0"/>
              <a:t>Projectmedewerker – 2vte</a:t>
            </a:r>
          </a:p>
          <a:p>
            <a:r>
              <a:rPr lang="nl-BE" dirty="0" smtClean="0"/>
              <a:t>Archivaris </a:t>
            </a:r>
            <a:r>
              <a:rPr lang="nl-BE" dirty="0"/>
              <a:t>– 1vte</a:t>
            </a:r>
          </a:p>
          <a:p>
            <a:r>
              <a:rPr lang="nl-BE" dirty="0" smtClean="0"/>
              <a:t>Documentalist - 2 </a:t>
            </a:r>
            <a:r>
              <a:rPr lang="nl-BE" dirty="0" err="1" smtClean="0"/>
              <a:t>vte</a:t>
            </a:r>
            <a:endParaRPr lang="nl-BE" dirty="0" smtClean="0"/>
          </a:p>
          <a:p>
            <a:endParaRPr lang="nl-BE" dirty="0" smtClean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915257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Veldbevraging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nl-BE" u="sng" dirty="0" smtClean="0"/>
              <a:t>1. Beeldende </a:t>
            </a:r>
            <a:r>
              <a:rPr lang="nl-BE" u="sng" dirty="0"/>
              <a:t>kunstenaars en hun erfgenamen</a:t>
            </a:r>
            <a:endParaRPr lang="nl-BE" dirty="0"/>
          </a:p>
          <a:p>
            <a:r>
              <a:rPr lang="nl-BE" dirty="0" smtClean="0"/>
              <a:t>wat zijn de noden, prioritaire en haalbare acties voor kunstenaars (</a:t>
            </a:r>
            <a:r>
              <a:rPr lang="nl-BE" dirty="0" err="1" smtClean="0"/>
              <a:t>ism</a:t>
            </a:r>
            <a:r>
              <a:rPr lang="nl-BE" dirty="0" smtClean="0"/>
              <a:t> NICC, LLS, </a:t>
            </a:r>
            <a:r>
              <a:rPr lang="nl-BE" dirty="0" err="1" smtClean="0"/>
              <a:t>ea</a:t>
            </a:r>
            <a:r>
              <a:rPr lang="nl-BE" dirty="0" smtClean="0"/>
              <a:t>);</a:t>
            </a:r>
            <a:endParaRPr lang="nl-BE" dirty="0"/>
          </a:p>
          <a:p>
            <a:pPr lvl="0"/>
            <a:r>
              <a:rPr lang="nl-BE" dirty="0" smtClean="0"/>
              <a:t>wat </a:t>
            </a:r>
            <a:r>
              <a:rPr lang="nl-BE" dirty="0"/>
              <a:t>zijn </a:t>
            </a:r>
            <a:r>
              <a:rPr lang="nl-BE" dirty="0" smtClean="0"/>
              <a:t>de noden, wenselijke, prioritaire en </a:t>
            </a:r>
            <a:r>
              <a:rPr lang="nl-BE" dirty="0"/>
              <a:t>haalbare acties voor </a:t>
            </a:r>
            <a:r>
              <a:rPr lang="nl-BE" dirty="0" err="1" smtClean="0"/>
              <a:t>estates</a:t>
            </a:r>
            <a:r>
              <a:rPr lang="nl-BE" dirty="0" smtClean="0"/>
              <a:t> (</a:t>
            </a:r>
            <a:r>
              <a:rPr lang="nl-BE" dirty="0" err="1" smtClean="0"/>
              <a:t>ism</a:t>
            </a:r>
            <a:r>
              <a:rPr lang="nl-BE" dirty="0" smtClean="0"/>
              <a:t> Hélène en Stella)</a:t>
            </a:r>
            <a:endParaRPr lang="nl-BE" dirty="0"/>
          </a:p>
          <a:p>
            <a:pPr marL="0" lvl="0" indent="0">
              <a:buNone/>
            </a:pPr>
            <a:r>
              <a:rPr lang="nl-BE" u="sng" dirty="0" smtClean="0"/>
              <a:t>2. Reflectieve actoren: </a:t>
            </a:r>
            <a:endParaRPr lang="nl-BE" dirty="0" smtClean="0"/>
          </a:p>
          <a:p>
            <a:pPr lvl="0"/>
            <a:r>
              <a:rPr lang="nl-BE" dirty="0" smtClean="0"/>
              <a:t>Academici en hun studenten (KUL - vakgroep Kunstwetenschappen; UG - vakgroep Kunstwetenschappen; VUB vakgroep Kunstwetenschappen; Koninklijke Academie Beeldende Kunst; </a:t>
            </a:r>
            <a:r>
              <a:rPr lang="nl-BE" dirty="0" err="1" smtClean="0"/>
              <a:t>Reinwardt</a:t>
            </a:r>
            <a:r>
              <a:rPr lang="nl-BE" dirty="0" smtClean="0"/>
              <a:t> Academie Amsterdam):</a:t>
            </a:r>
          </a:p>
          <a:p>
            <a:pPr lvl="1"/>
            <a:r>
              <a:rPr lang="nl-BE" dirty="0" smtClean="0"/>
              <a:t>Gent: UG: bibliotheek en vakgroep kunstwetenschappen: welke samenwerking tussen nichespeler en brede capaciteit universiteiten; </a:t>
            </a:r>
          </a:p>
          <a:p>
            <a:pPr lvl="1"/>
            <a:r>
              <a:rPr lang="nl-BE" dirty="0" smtClean="0"/>
              <a:t>Antwerpen: </a:t>
            </a:r>
            <a:r>
              <a:rPr lang="nl-BE" dirty="0" err="1" smtClean="0"/>
              <a:t>Uantwerpen</a:t>
            </a:r>
            <a:r>
              <a:rPr lang="nl-BE" dirty="0" smtClean="0"/>
              <a:t>, Academie: welke samenwerking tussen nichespeler en diverse soorten onderzoekers;</a:t>
            </a:r>
          </a:p>
          <a:p>
            <a:pPr lvl="1"/>
            <a:r>
              <a:rPr lang="nl-BE" i="1" dirty="0" smtClean="0"/>
              <a:t>Hilde Van Gelder, Lieven </a:t>
            </a:r>
            <a:r>
              <a:rPr lang="nl-BE" i="1" dirty="0" err="1" smtClean="0"/>
              <a:t>Gevaert</a:t>
            </a:r>
            <a:r>
              <a:rPr lang="nl-BE" i="1" dirty="0" smtClean="0"/>
              <a:t> Instituut</a:t>
            </a:r>
            <a:r>
              <a:rPr lang="nl-BE" dirty="0" smtClean="0"/>
              <a:t>: welke samenwerking tussen nichespeler en kunsthistorisch onderzoek </a:t>
            </a:r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172316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Veldbevraging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nl-BE" u="sng" dirty="0" smtClean="0"/>
              <a:t>3. BK kunst-organisaties</a:t>
            </a:r>
            <a:endParaRPr lang="nl-BE" dirty="0" smtClean="0"/>
          </a:p>
          <a:p>
            <a:pPr lvl="0"/>
            <a:r>
              <a:rPr lang="nl-BE" dirty="0" smtClean="0"/>
              <a:t>Een aantal galerijen: wat </a:t>
            </a:r>
            <a:r>
              <a:rPr lang="nl-BE" dirty="0"/>
              <a:t>zijn wenselijke en prioritaire </a:t>
            </a:r>
            <a:r>
              <a:rPr lang="nl-BE" dirty="0" smtClean="0"/>
              <a:t>en haalbare </a:t>
            </a:r>
            <a:r>
              <a:rPr lang="nl-BE" dirty="0"/>
              <a:t>acties voor galerijen, zowel voor hun werking als voor hun eigen archiefvorming</a:t>
            </a:r>
          </a:p>
          <a:p>
            <a:pPr marL="0" lvl="0" indent="0">
              <a:buNone/>
            </a:pPr>
            <a:r>
              <a:rPr lang="nl-BE" u="sng" dirty="0" smtClean="0"/>
              <a:t>4. BK erfgoed-organisaties, </a:t>
            </a:r>
            <a:endParaRPr lang="nl-BE" dirty="0" smtClean="0"/>
          </a:p>
          <a:p>
            <a:pPr lvl="0"/>
            <a:r>
              <a:rPr lang="nl-BE" dirty="0" smtClean="0"/>
              <a:t>Hedendaagse beeldende kunstmusea</a:t>
            </a:r>
          </a:p>
          <a:p>
            <a:pPr lvl="1"/>
            <a:r>
              <a:rPr lang="nl-BE" i="1" dirty="0" smtClean="0"/>
              <a:t>CAHF</a:t>
            </a:r>
            <a:r>
              <a:rPr lang="nl-BE" dirty="0" smtClean="0"/>
              <a:t>: wat zijn wenselijke en prioritaire haalbare acties voor beeldende kunstorganisaties en musea, zowel voor hun werking als voor hun eigen archiefvorming</a:t>
            </a:r>
          </a:p>
          <a:p>
            <a:pPr lvl="0"/>
            <a:r>
              <a:rPr lang="nl-BE" dirty="0" smtClean="0"/>
              <a:t>Verzamelaars:</a:t>
            </a:r>
          </a:p>
          <a:p>
            <a:pPr lvl="1"/>
            <a:r>
              <a:rPr lang="nl-BE" dirty="0" smtClean="0"/>
              <a:t>Wat zijn wenselijke en prioritaire haalbare acties vanuit een perspectief van verzamelaars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648268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V</a:t>
            </a:r>
            <a:r>
              <a:rPr lang="nl-BE" dirty="0" smtClean="0"/>
              <a:t>eldbevraging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nl-BE" u="sng" dirty="0" smtClean="0"/>
              <a:t>5. Andere </a:t>
            </a:r>
            <a:r>
              <a:rPr lang="nl-BE" u="sng" dirty="0"/>
              <a:t>erfgoedorganisaties</a:t>
            </a:r>
            <a:r>
              <a:rPr lang="nl-BE" dirty="0"/>
              <a:t>: </a:t>
            </a:r>
          </a:p>
          <a:p>
            <a:pPr lvl="0"/>
            <a:r>
              <a:rPr lang="nl-BE" dirty="0"/>
              <a:t>kunstarchieven (Letterenhuis, Vlaams Architectuurarchief, …, Firmament/</a:t>
            </a:r>
            <a:r>
              <a:rPr lang="nl-BE" dirty="0" err="1"/>
              <a:t>Resonant</a:t>
            </a:r>
            <a:r>
              <a:rPr lang="nl-BE" dirty="0"/>
              <a:t>)</a:t>
            </a:r>
          </a:p>
          <a:p>
            <a:pPr lvl="1"/>
            <a:r>
              <a:rPr lang="nl-BE" i="1" dirty="0"/>
              <a:t>Overleg met Letterenhuis, Vlaams </a:t>
            </a:r>
            <a:r>
              <a:rPr lang="nl-BE" i="1" dirty="0" smtClean="0"/>
              <a:t>Architectuurarchief</a:t>
            </a:r>
            <a:r>
              <a:rPr lang="nl-BE" dirty="0" smtClean="0"/>
              <a:t>: </a:t>
            </a:r>
            <a:r>
              <a:rPr lang="nl-BE" dirty="0"/>
              <a:t>welke afstemming, algemene visie</a:t>
            </a:r>
          </a:p>
          <a:p>
            <a:pPr lvl="0"/>
            <a:r>
              <a:rPr lang="nl-BE" dirty="0"/>
              <a:t>culturele archieven en andere archieven</a:t>
            </a:r>
          </a:p>
          <a:p>
            <a:pPr lvl="1"/>
            <a:r>
              <a:rPr lang="nl-BE" dirty="0"/>
              <a:t>overlegmoment met de vier grote privaatrechtelijke </a:t>
            </a:r>
            <a:r>
              <a:rPr lang="nl-BE" dirty="0" smtClean="0"/>
              <a:t>archieven: </a:t>
            </a:r>
            <a:r>
              <a:rPr lang="nl-BE" dirty="0"/>
              <a:t>welke samenwerking tussen nichespeler en brede capaciteit privaatrechtelijke archieven</a:t>
            </a:r>
          </a:p>
          <a:p>
            <a:pPr lvl="0"/>
            <a:r>
              <a:rPr lang="nl-BE" dirty="0" smtClean="0"/>
              <a:t>organisaties </a:t>
            </a:r>
            <a:r>
              <a:rPr lang="nl-BE" dirty="0"/>
              <a:t>gesubsidieerd als </a:t>
            </a:r>
            <a:r>
              <a:rPr lang="nl-BE" dirty="0" smtClean="0"/>
              <a:t>beleidsinstrument (administratie</a:t>
            </a:r>
            <a:r>
              <a:rPr lang="nl-BE" dirty="0"/>
              <a:t>, Kunstenpunt, Faro, </a:t>
            </a:r>
            <a:r>
              <a:rPr lang="nl-BE" dirty="0" err="1"/>
              <a:t>Oko</a:t>
            </a:r>
            <a:r>
              <a:rPr lang="nl-BE" dirty="0"/>
              <a:t>, OCE, CAHF, …)</a:t>
            </a:r>
          </a:p>
          <a:p>
            <a:pPr lvl="1"/>
            <a:r>
              <a:rPr lang="nl-BE" dirty="0"/>
              <a:t>overlegmoment </a:t>
            </a:r>
            <a:r>
              <a:rPr lang="nl-BE" dirty="0" smtClean="0"/>
              <a:t>beleidsactoren met </a:t>
            </a:r>
            <a:r>
              <a:rPr lang="nl-BE" dirty="0"/>
              <a:t>museumconsulenten, Faro, </a:t>
            </a:r>
            <a:r>
              <a:rPr lang="nl-BE" dirty="0" err="1"/>
              <a:t>Packed</a:t>
            </a:r>
            <a:r>
              <a:rPr lang="nl-BE" dirty="0"/>
              <a:t>, VIAA, kunstenpunt, </a:t>
            </a:r>
            <a:r>
              <a:rPr lang="nl-BE" dirty="0" smtClean="0"/>
              <a:t>…</a:t>
            </a:r>
            <a:endParaRPr lang="nl-BE" dirty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228297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0266"/>
          </a:xfrm>
        </p:spPr>
        <p:txBody>
          <a:bodyPr>
            <a:normAutofit fontScale="90000"/>
          </a:bodyPr>
          <a:lstStyle/>
          <a:p>
            <a:r>
              <a:rPr lang="nl-BE" dirty="0" smtClean="0"/>
              <a:t>Starttraject oprichting Centrum Kunstarchieven Vlaanderen opgezet en omkaderd binnen het M HKA</a:t>
            </a:r>
            <a:br>
              <a:rPr lang="nl-BE" dirty="0" smtClean="0"/>
            </a:b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nl-BE" dirty="0"/>
              <a:t>zoals beleidsmatig gewenst door minister van cultuur Sven </a:t>
            </a:r>
            <a:r>
              <a:rPr lang="nl-BE" dirty="0" err="1" smtClean="0"/>
              <a:t>Gatz</a:t>
            </a:r>
            <a:r>
              <a:rPr lang="nl-BE" dirty="0" smtClean="0"/>
              <a:t>; </a:t>
            </a:r>
            <a:endParaRPr lang="nl-BE" dirty="0"/>
          </a:p>
          <a:p>
            <a:pPr lvl="0"/>
            <a:r>
              <a:rPr lang="nl-BE" dirty="0" smtClean="0"/>
              <a:t>conform </a:t>
            </a:r>
            <a:r>
              <a:rPr lang="nl-BE" dirty="0"/>
              <a:t>de prioriteit die de raad van bestuur van het M HKA wil geven aan </a:t>
            </a:r>
            <a:r>
              <a:rPr lang="nl-BE" dirty="0" err="1"/>
              <a:t>musealisering</a:t>
            </a:r>
            <a:r>
              <a:rPr lang="nl-BE" dirty="0"/>
              <a:t>, om te beginnen </a:t>
            </a:r>
            <a:r>
              <a:rPr lang="nl-BE" dirty="0" smtClean="0"/>
              <a:t>collectiebeheer;</a:t>
            </a:r>
            <a:endParaRPr lang="nl-BE" dirty="0"/>
          </a:p>
          <a:p>
            <a:pPr lvl="0"/>
            <a:r>
              <a:rPr lang="nl-BE" dirty="0"/>
              <a:t>in het verlengde van de aandacht het </a:t>
            </a:r>
            <a:r>
              <a:rPr lang="nl-BE" dirty="0" smtClean="0"/>
              <a:t>voorbije </a:t>
            </a:r>
            <a:r>
              <a:rPr lang="nl-BE" dirty="0"/>
              <a:t>decennium door M HKA voor digitaal gedreven archiefwerking als wezenlijk deel en zelfs sleutel van </a:t>
            </a:r>
            <a:r>
              <a:rPr lang="nl-BE" dirty="0" smtClean="0"/>
              <a:t>collectiewerking;</a:t>
            </a:r>
            <a:endParaRPr lang="nl-BE" dirty="0"/>
          </a:p>
          <a:p>
            <a:pPr lvl="0"/>
            <a:r>
              <a:rPr lang="nl-BE" dirty="0"/>
              <a:t>responderend op het onderzoek van Stella </a:t>
            </a:r>
            <a:r>
              <a:rPr lang="nl-BE" dirty="0" err="1"/>
              <a:t>Lohaus</a:t>
            </a:r>
            <a:r>
              <a:rPr lang="nl-BE" dirty="0"/>
              <a:t> en Hélène </a:t>
            </a:r>
            <a:r>
              <a:rPr lang="nl-BE" dirty="0" err="1" smtClean="0"/>
              <a:t>Vandenberghe</a:t>
            </a:r>
            <a:r>
              <a:rPr lang="nl-BE" dirty="0" smtClean="0"/>
              <a:t> </a:t>
            </a:r>
            <a:r>
              <a:rPr lang="nl-BE" dirty="0"/>
              <a:t>over </a:t>
            </a:r>
            <a:r>
              <a:rPr lang="nl-BE" dirty="0" err="1" smtClean="0"/>
              <a:t>kunstenaarsestates</a:t>
            </a:r>
            <a:r>
              <a:rPr lang="nl-BE" dirty="0" smtClean="0"/>
              <a:t>;</a:t>
            </a:r>
            <a:endParaRPr lang="nl-BE" dirty="0"/>
          </a:p>
          <a:p>
            <a:pPr lvl="0"/>
            <a:r>
              <a:rPr lang="nl-BE" dirty="0"/>
              <a:t>ingebed in het weefsel van kunstenerfgoed-knooppunten in </a:t>
            </a:r>
            <a:r>
              <a:rPr lang="nl-BE" dirty="0" smtClean="0"/>
              <a:t>Vlaanderen;</a:t>
            </a:r>
            <a:endParaRPr lang="nl-BE" dirty="0"/>
          </a:p>
          <a:p>
            <a:pPr lvl="0"/>
            <a:r>
              <a:rPr lang="nl-BE" dirty="0"/>
              <a:t>ingebed in CAHF, het samenwerkingsverband van hedendaagse </a:t>
            </a:r>
            <a:r>
              <a:rPr lang="nl-BE" dirty="0" smtClean="0"/>
              <a:t>kunstmusea;</a:t>
            </a:r>
            <a:endParaRPr lang="nl-BE" dirty="0"/>
          </a:p>
          <a:p>
            <a:r>
              <a:rPr lang="nl-BE" dirty="0"/>
              <a:t>afgestemd op de </a:t>
            </a:r>
            <a:r>
              <a:rPr lang="nl-BE"/>
              <a:t>internationaal </a:t>
            </a:r>
            <a:r>
              <a:rPr lang="nl-BE" smtClean="0"/>
              <a:t>gerenommeerde </a:t>
            </a:r>
            <a:r>
              <a:rPr lang="nl-BE" dirty="0"/>
              <a:t>archiefwerkingen van de partners van het M HKA in de confederatie ‘De Internationale’</a:t>
            </a:r>
          </a:p>
        </p:txBody>
      </p:sp>
    </p:spTree>
    <p:extLst>
      <p:ext uri="{BB962C8B-B14F-4D97-AF65-F5344CB8AC3E}">
        <p14:creationId xmlns:p14="http://schemas.microsoft.com/office/powerpoint/2010/main" val="3043623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nl-BE" dirty="0" smtClean="0"/>
              <a:t>Starttraject oprichting Centrum Kunstarchieven Vlaanderen opgezet en omkaderd binnen het M HKA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nl-BE" dirty="0" smtClean="0"/>
              <a:t>Starttraject </a:t>
            </a:r>
            <a:r>
              <a:rPr lang="nl-BE" dirty="0" err="1"/>
              <a:t>gecoached</a:t>
            </a:r>
            <a:r>
              <a:rPr lang="nl-BE" dirty="0"/>
              <a:t> door de twee </a:t>
            </a:r>
            <a:r>
              <a:rPr lang="nl-BE" i="1" dirty="0"/>
              <a:t>best case</a:t>
            </a:r>
            <a:r>
              <a:rPr lang="nl-BE" dirty="0"/>
              <a:t> instellingen op het vlak van kunstenerfgoed in Vlaanderen; een samenwerkingsovereenkomst tussen M HKA en Letterenhuis en Centrum Vlaamse </a:t>
            </a:r>
            <a:r>
              <a:rPr lang="nl-BE" dirty="0" smtClean="0"/>
              <a:t>Architectuurarchieven;</a:t>
            </a:r>
          </a:p>
          <a:p>
            <a:pPr lvl="0"/>
            <a:r>
              <a:rPr lang="nl-BE" dirty="0" smtClean="0"/>
              <a:t>Aanstellen van een dossierschrijver voor procesbegeleiding en uitschrijven van sneuvelnota met </a:t>
            </a:r>
            <a:r>
              <a:rPr lang="nl-BE" dirty="0" err="1" smtClean="0"/>
              <a:t>visie-ontwikkeling</a:t>
            </a:r>
            <a:r>
              <a:rPr lang="nl-BE" dirty="0" smtClean="0"/>
              <a:t>; </a:t>
            </a:r>
          </a:p>
          <a:p>
            <a:pPr lvl="0"/>
            <a:r>
              <a:rPr lang="nl-BE" dirty="0" smtClean="0"/>
              <a:t>Opstellen van een waarderingskader voor beeldende kunstarchieven;</a:t>
            </a:r>
          </a:p>
          <a:p>
            <a:pPr lvl="0"/>
            <a:r>
              <a:rPr lang="nl-BE" dirty="0" smtClean="0"/>
              <a:t>Realisatie fysieke </a:t>
            </a:r>
            <a:r>
              <a:rPr lang="nl-BE" dirty="0"/>
              <a:t>basisinfrastructuur kunstarchieven; </a:t>
            </a:r>
          </a:p>
          <a:p>
            <a:pPr lvl="0"/>
            <a:r>
              <a:rPr lang="nl-BE" dirty="0" smtClean="0"/>
              <a:t>Aanwerving </a:t>
            </a:r>
            <a:r>
              <a:rPr lang="nl-BE" dirty="0"/>
              <a:t>coördinerende en uitvoerende functies</a:t>
            </a:r>
            <a:r>
              <a:rPr lang="nl-BE" dirty="0" smtClean="0"/>
              <a:t>;</a:t>
            </a:r>
            <a:endParaRPr lang="nl-BE" dirty="0"/>
          </a:p>
          <a:p>
            <a:pPr lvl="0"/>
            <a:r>
              <a:rPr lang="nl-BE" dirty="0"/>
              <a:t>Opstart </a:t>
            </a:r>
            <a:r>
              <a:rPr lang="nl-BE" dirty="0" smtClean="0"/>
              <a:t>werking: </a:t>
            </a:r>
            <a:r>
              <a:rPr lang="nl-BE" dirty="0"/>
              <a:t>geoperationaliseerde prioriteiten binnen de in </a:t>
            </a:r>
            <a:r>
              <a:rPr lang="nl-BE" dirty="0" smtClean="0"/>
              <a:t>nota geformuleerde </a:t>
            </a:r>
            <a:r>
              <a:rPr lang="nl-BE" dirty="0"/>
              <a:t>wenselijke </a:t>
            </a:r>
            <a:r>
              <a:rPr lang="nl-BE" dirty="0" smtClean="0"/>
              <a:t>acties op korte termijn (2017-2018) en middellange termijn (2019-2024)  </a:t>
            </a:r>
            <a:endParaRPr lang="nl-BE" dirty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83338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(SNEUVEL)NOTA: DOELSTELLINGEN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nl-BE" dirty="0" smtClean="0"/>
              <a:t>Opstellen sneuvelnota, voorgelegd aan het veld van hedendaagse beeldende kunst in Vlaanderen om draagvlak te creëren voor het beoogde kennisknooppunt;</a:t>
            </a:r>
          </a:p>
          <a:p>
            <a:pPr marL="514350" indent="-514350">
              <a:buAutoNum type="arabicPeriod"/>
            </a:pPr>
            <a:r>
              <a:rPr lang="nl-BE" dirty="0" smtClean="0"/>
              <a:t>De basis voor het opstellen van (de subsidieaanvraag voor) een waarderingskader voor beeldende kunstarchieven;</a:t>
            </a:r>
          </a:p>
          <a:p>
            <a:pPr marL="514350" indent="-514350">
              <a:buAutoNum type="arabicPeriod"/>
            </a:pPr>
            <a:r>
              <a:rPr lang="nl-BE" dirty="0" smtClean="0"/>
              <a:t>Na aanpassing op basis van een veldbevraging wordt deze nota een autonoom onderdeel van het beleidsplan van het M HKA voor het opnemen van een dienstverlenende rol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601186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SNEUVELNOTA: STRUCTUUR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nl-BE" dirty="0" smtClean="0"/>
              <a:t>Inleiding</a:t>
            </a:r>
            <a:r>
              <a:rPr lang="nl-BE" dirty="0" smtClean="0"/>
              <a:t>;</a:t>
            </a:r>
          </a:p>
          <a:p>
            <a:pPr marL="514350" indent="-514350">
              <a:buAutoNum type="arabicPeriod"/>
            </a:pPr>
            <a:r>
              <a:rPr lang="nl-BE" dirty="0" smtClean="0"/>
              <a:t>Voortraject;</a:t>
            </a:r>
          </a:p>
          <a:p>
            <a:pPr marL="514350" indent="-514350">
              <a:buAutoNum type="arabicPeriod"/>
            </a:pPr>
            <a:r>
              <a:rPr lang="nl-BE" dirty="0" smtClean="0"/>
              <a:t>Achtergronden;</a:t>
            </a:r>
          </a:p>
          <a:p>
            <a:pPr marL="514350" indent="-514350">
              <a:buAutoNum type="arabicPeriod"/>
            </a:pPr>
            <a:r>
              <a:rPr lang="nl-BE" dirty="0" smtClean="0"/>
              <a:t>Missie en visie;</a:t>
            </a:r>
            <a:endParaRPr lang="nl-BE" dirty="0" smtClean="0"/>
          </a:p>
          <a:p>
            <a:pPr marL="514350" indent="-514350">
              <a:buAutoNum type="arabicPeriod"/>
            </a:pPr>
            <a:r>
              <a:rPr lang="nl-BE" dirty="0" smtClean="0"/>
              <a:t>Definities;</a:t>
            </a:r>
          </a:p>
          <a:p>
            <a:pPr marL="514350" indent="-514350">
              <a:buAutoNum type="arabicPeriod"/>
            </a:pPr>
            <a:r>
              <a:rPr lang="nl-BE" dirty="0" smtClean="0"/>
              <a:t>Sleutelconcepten;</a:t>
            </a:r>
            <a:endParaRPr lang="nl-BE" dirty="0" smtClean="0"/>
          </a:p>
          <a:p>
            <a:pPr marL="514350" indent="-514350">
              <a:buAutoNum type="arabicPeriod"/>
            </a:pPr>
            <a:r>
              <a:rPr lang="nl-BE" dirty="0" smtClean="0"/>
              <a:t>Velddefiniëring;</a:t>
            </a:r>
          </a:p>
          <a:p>
            <a:pPr marL="514350" indent="-514350">
              <a:buAutoNum type="arabicPeriod"/>
            </a:pPr>
            <a:r>
              <a:rPr lang="nl-BE" dirty="0" smtClean="0"/>
              <a:t>Taken</a:t>
            </a:r>
            <a:r>
              <a:rPr lang="nl-BE" dirty="0" smtClean="0"/>
              <a:t>;</a:t>
            </a:r>
            <a:endParaRPr lang="nl-BE" dirty="0" smtClean="0"/>
          </a:p>
          <a:p>
            <a:pPr marL="514350" indent="-514350">
              <a:buAutoNum type="arabicPeriod"/>
            </a:pPr>
            <a:r>
              <a:rPr lang="nl-BE" dirty="0" smtClean="0"/>
              <a:t>Strategische en operationele </a:t>
            </a:r>
            <a:r>
              <a:rPr lang="nl-BE" dirty="0" smtClean="0"/>
              <a:t>doelstellingen;</a:t>
            </a:r>
          </a:p>
          <a:p>
            <a:pPr marL="514350" indent="-514350">
              <a:buAutoNum type="arabicPeriod"/>
            </a:pPr>
            <a:r>
              <a:rPr lang="nl-BE" dirty="0" smtClean="0"/>
              <a:t>Infrastructuur;</a:t>
            </a:r>
          </a:p>
          <a:p>
            <a:pPr marL="514350" indent="-514350">
              <a:buAutoNum type="arabicPeriod"/>
            </a:pPr>
            <a:r>
              <a:rPr lang="nl-BE" dirty="0" smtClean="0"/>
              <a:t>Mensen en middelen;</a:t>
            </a:r>
          </a:p>
          <a:p>
            <a:pPr marL="514350" indent="-514350">
              <a:buAutoNum type="arabicPeriod"/>
            </a:pPr>
            <a:r>
              <a:rPr lang="nl-BE" dirty="0" smtClean="0"/>
              <a:t>Budget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785288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CENTRUM KUNSTARCHIEVEN VLAANDEREN: MISSIE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nl-BE" dirty="0" smtClean="0"/>
              <a:t>Centrale hub voor gedistribueerde zorg;</a:t>
            </a:r>
          </a:p>
          <a:p>
            <a:r>
              <a:rPr lang="nl-BE" dirty="0" smtClean="0"/>
              <a:t>Autonome organisatie binnen M HKA;</a:t>
            </a:r>
          </a:p>
          <a:p>
            <a:r>
              <a:rPr lang="nl-BE" dirty="0" smtClean="0"/>
              <a:t>Duurzame publieke ontsluiting en werkzame veldvorming;</a:t>
            </a:r>
          </a:p>
          <a:p>
            <a:r>
              <a:rPr lang="nl-BE" dirty="0" smtClean="0"/>
              <a:t>Dienstverlening aan archiefvormers en beheerders;</a:t>
            </a:r>
          </a:p>
          <a:p>
            <a:r>
              <a:rPr lang="nl-BE" dirty="0" smtClean="0"/>
              <a:t>In kaart brengen van archiefpotentieel en expertise;</a:t>
            </a:r>
          </a:p>
          <a:p>
            <a:r>
              <a:rPr lang="nl-BE" dirty="0" smtClean="0"/>
              <a:t>Deelt eigen expertise met het veld;</a:t>
            </a:r>
          </a:p>
          <a:p>
            <a:r>
              <a:rPr lang="nl-BE" dirty="0" smtClean="0"/>
              <a:t>Stimuleert decentraal beheer;</a:t>
            </a:r>
          </a:p>
          <a:p>
            <a:r>
              <a:rPr lang="nl-BE" dirty="0" smtClean="0"/>
              <a:t>Eigen depotinfrastructuur voor aantal sleutelarchieven;</a:t>
            </a:r>
          </a:p>
          <a:p>
            <a:r>
              <a:rPr lang="nl-BE" dirty="0" smtClean="0"/>
              <a:t>Internationale context</a:t>
            </a:r>
          </a:p>
          <a:p>
            <a:endParaRPr lang="nl-BE" dirty="0" smtClean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14614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SLEUTELCONCEPTEN</a:t>
            </a:r>
            <a:endParaRPr lang="nl-BE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248906"/>
            <a:ext cx="3895857" cy="4877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6575" y="3212976"/>
            <a:ext cx="2842816" cy="2218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4966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TAKEN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BE" dirty="0" smtClean="0"/>
              <a:t>Dienstverlenende rol; Publiek domein; betekenispotentieel activeren;</a:t>
            </a:r>
          </a:p>
          <a:p>
            <a:r>
              <a:rPr lang="nl-BE" dirty="0" smtClean="0"/>
              <a:t>Gedistribueerd model;</a:t>
            </a:r>
          </a:p>
          <a:p>
            <a:endParaRPr lang="nl-BE" dirty="0" smtClean="0"/>
          </a:p>
          <a:p>
            <a:r>
              <a:rPr lang="nl-BE" dirty="0" smtClean="0"/>
              <a:t>A. Voor het gehele veld</a:t>
            </a:r>
          </a:p>
          <a:p>
            <a:endParaRPr lang="nl-BE" dirty="0" smtClean="0"/>
          </a:p>
          <a:p>
            <a:pPr>
              <a:buFontTx/>
              <a:buChar char="-"/>
            </a:pPr>
            <a:r>
              <a:rPr lang="nl-BE" dirty="0" smtClean="0"/>
              <a:t>In kaart brengen;</a:t>
            </a:r>
          </a:p>
          <a:p>
            <a:pPr>
              <a:buFontTx/>
              <a:buChar char="-"/>
            </a:pPr>
            <a:r>
              <a:rPr lang="nl-BE" dirty="0" smtClean="0"/>
              <a:t>Waarderingskader implementeren;</a:t>
            </a:r>
          </a:p>
          <a:p>
            <a:pPr>
              <a:buFontTx/>
              <a:buChar char="-"/>
            </a:pPr>
            <a:r>
              <a:rPr lang="nl-BE" dirty="0" smtClean="0"/>
              <a:t>Expertise verwerven;</a:t>
            </a:r>
          </a:p>
          <a:p>
            <a:pPr>
              <a:buFontTx/>
              <a:buChar char="-"/>
            </a:pPr>
            <a:r>
              <a:rPr lang="nl-BE" dirty="0" smtClean="0"/>
              <a:t>Procedures opstellen;</a:t>
            </a:r>
          </a:p>
          <a:p>
            <a:pPr>
              <a:buFontTx/>
              <a:buChar char="-"/>
            </a:pPr>
            <a:r>
              <a:rPr lang="nl-BE" dirty="0" smtClean="0"/>
              <a:t>Versterking van het veld;</a:t>
            </a:r>
          </a:p>
          <a:p>
            <a:pPr>
              <a:buFontTx/>
              <a:buChar char="-"/>
            </a:pPr>
            <a:endParaRPr lang="nl-BE" dirty="0"/>
          </a:p>
          <a:p>
            <a:endParaRPr lang="nl-BE" dirty="0" smtClean="0"/>
          </a:p>
          <a:p>
            <a:endParaRPr lang="nl-BE" dirty="0" smtClean="0"/>
          </a:p>
        </p:txBody>
      </p:sp>
    </p:spTree>
    <p:extLst>
      <p:ext uri="{BB962C8B-B14F-4D97-AF65-F5344CB8AC3E}">
        <p14:creationId xmlns:p14="http://schemas.microsoft.com/office/powerpoint/2010/main" val="2705372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TAKEN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B) Voor afzonderlijke actoren</a:t>
            </a:r>
          </a:p>
          <a:p>
            <a:pPr marL="0" indent="0">
              <a:buNone/>
            </a:pPr>
            <a:endParaRPr lang="nl-BE" dirty="0" smtClean="0"/>
          </a:p>
          <a:p>
            <a:pPr>
              <a:buFontTx/>
              <a:buChar char="-"/>
            </a:pPr>
            <a:r>
              <a:rPr lang="nl-BE" dirty="0" smtClean="0"/>
              <a:t>Praktische ondersteuning voor archieven en nalatenschappen;</a:t>
            </a:r>
          </a:p>
          <a:p>
            <a:pPr>
              <a:buFontTx/>
              <a:buChar char="-"/>
            </a:pPr>
            <a:r>
              <a:rPr lang="nl-BE" dirty="0" err="1" smtClean="0"/>
              <a:t>Contextualisering</a:t>
            </a:r>
            <a:r>
              <a:rPr lang="nl-BE" dirty="0" smtClean="0"/>
              <a:t> en maatschappelijke activering van sleutelarchieven in eigen beheer;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03410131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920</Words>
  <Application>Microsoft Office PowerPoint</Application>
  <PresentationFormat>Diavoorstelling (4:3)</PresentationFormat>
  <Paragraphs>123</Paragraphs>
  <Slides>15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Kantoorthema</vt:lpstr>
      <vt:lpstr>CENTRUM KUNSTARCHIEVEN VLAANDEREN</vt:lpstr>
      <vt:lpstr>Starttraject oprichting Centrum Kunstarchieven Vlaanderen opgezet en omkaderd binnen het M HKA </vt:lpstr>
      <vt:lpstr>Starttraject oprichting Centrum Kunstarchieven Vlaanderen opgezet en omkaderd binnen het M HKA</vt:lpstr>
      <vt:lpstr>(SNEUVEL)NOTA: DOELSTELLINGEN</vt:lpstr>
      <vt:lpstr>SNEUVELNOTA: STRUCTUUR</vt:lpstr>
      <vt:lpstr>CENTRUM KUNSTARCHIEVEN VLAANDEREN: MISSIE</vt:lpstr>
      <vt:lpstr>SLEUTELCONCEPTEN</vt:lpstr>
      <vt:lpstr>TAKEN</vt:lpstr>
      <vt:lpstr>TAKEN</vt:lpstr>
      <vt:lpstr>TAAKVERDELING CKV – M HKA</vt:lpstr>
      <vt:lpstr>DOELSTELLINGEN</vt:lpstr>
      <vt:lpstr>MENSEN EN MIDDELEN</vt:lpstr>
      <vt:lpstr>Veldbevraging</vt:lpstr>
      <vt:lpstr>Veldbevraging</vt:lpstr>
      <vt:lpstr>Veldbevraging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OPRICHTING –  CENTRUM KUNSTARCHIEVEN VLAANDEREN</dc:title>
  <dc:creator>Jan De Vree</dc:creator>
  <cp:lastModifiedBy>Jan De Vree</cp:lastModifiedBy>
  <cp:revision>19</cp:revision>
  <dcterms:created xsi:type="dcterms:W3CDTF">2017-02-08T20:52:10Z</dcterms:created>
  <dcterms:modified xsi:type="dcterms:W3CDTF">2017-03-14T08:45:49Z</dcterms:modified>
</cp:coreProperties>
</file>